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344" r:id="rId4"/>
    <p:sldId id="347" r:id="rId5"/>
    <p:sldId id="260" r:id="rId6"/>
    <p:sldId id="346" r:id="rId7"/>
    <p:sldId id="320" r:id="rId8"/>
  </p:sldIdLst>
  <p:sldSz cx="12192000" cy="6858000"/>
  <p:notesSz cx="6858000" cy="9144000"/>
  <p:embeddedFontLst>
    <p:embeddedFont>
      <p:font typeface="Arial Black" panose="020B0604020202020204" pitchFamily="34" charset="0"/>
      <p:bold r:id="rId10"/>
    </p:embeddedFont>
    <p:embeddedFont>
      <p:font typeface="Helvetica Neue" panose="02000503000000020004" pitchFamily="2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318D51-86EE-4300-AF37-D1893FD06897}">
  <a:tblStyle styleId="{CE318D51-86EE-4300-AF37-D1893FD0689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96C31ED-FC21-479E-A100-0480358EE9B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6"/>
    <p:restoredTop sz="94662"/>
  </p:normalViewPr>
  <p:slideViewPr>
    <p:cSldViewPr snapToGrid="0">
      <p:cViewPr varScale="1">
        <p:scale>
          <a:sx n="91" d="100"/>
          <a:sy n="91" d="100"/>
        </p:scale>
        <p:origin x="4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3" name="Google Shape;9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8905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"/>
              <a:buNone/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5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sz="5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  <a:defRPr sz="2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  <a:defRPr sz="24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•"/>
              <a:defRPr sz="2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rmacc_2024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b="32560"/>
          <a:stretch/>
        </p:blipFill>
        <p:spPr>
          <a:xfrm>
            <a:off x="0" y="0"/>
            <a:ext cx="12208413" cy="45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459800" y="4960075"/>
            <a:ext cx="11289900" cy="11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</a:pPr>
            <a:r>
              <a:rPr lang="en-US" sz="5300" dirty="0"/>
              <a:t>Experiences with the NVIDIA Grace Hopper architecture in HPC systems</a:t>
            </a:r>
            <a:endParaRPr sz="5300" dirty="0"/>
          </a:p>
        </p:txBody>
      </p:sp>
      <p:sp>
        <p:nvSpPr>
          <p:cNvPr id="97" name="Google Shape;9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CURC Alpine: New User Seminar</a:t>
            </a:r>
            <a:endParaRPr dirty="0"/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Moderators: Andy Monaghan, Craig Earley</a:t>
            </a:r>
            <a:endParaRPr sz="26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Slides: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3"/>
              </a:rPr>
              <a:t>https://github.com/ResearchComputing/rmacc_2024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635000" lvl="1" indent="-196850">
              <a:spcBef>
                <a:spcPts val="800"/>
              </a:spcBef>
              <a:buSzPts val="2500"/>
              <a:buFont typeface="Arial"/>
              <a:buChar char="•"/>
            </a:pPr>
            <a:r>
              <a:rPr lang="en-US" sz="2500" dirty="0"/>
              <a:t>In the directory “nvidia_GH200_experiences”</a:t>
            </a:r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pic>
        <p:nvPicPr>
          <p:cNvPr id="2" name="Picture 1" descr="A qr code with black squares&#10;&#10;Description automatically generated">
            <a:extLst>
              <a:ext uri="{FF2B5EF4-FFF2-40B4-BE49-F238E27FC236}">
                <a16:creationId xmlns:a16="http://schemas.microsoft.com/office/drawing/2014/main" id="{703AF90A-C6FF-2F38-4DAC-6F91146DD9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8164" y="1690825"/>
            <a:ext cx="2455636" cy="248585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F744-D5CC-8656-46F3-387300CC9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68294-C627-3667-82C0-E9E4A3090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1175"/>
            <a:ext cx="10515600" cy="44975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0" i="0" u="none" strike="noStrike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The NVIDIA GH200 Grace Hopper Superchip combines the NVIDIA Grace and Hopper architectures into a single CPU+GPU coherent memory model, with the ability to greatly accelerate data-intensive GPU workflows. This sixty-minute "Birds of a Feather" will enable participants to discuss their early experiences with the GH200, or to learn from others' experiences if they are considering the Grace Hopper architecture.</a:t>
            </a:r>
          </a:p>
          <a:p>
            <a:pPr marL="0" indent="0">
              <a:buNone/>
            </a:pPr>
            <a:endParaRPr lang="en-US" b="0" i="0" u="none" strike="noStrike" dirty="0">
              <a:solidFill>
                <a:srgbClr val="1F2328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indent="-457200"/>
            <a:r>
              <a:rPr lang="en-US" b="0" i="0" u="none" strike="noStrike" dirty="0">
                <a:solidFill>
                  <a:srgbClr val="1F2328"/>
                </a:solidFill>
                <a:effectLst/>
                <a:highlight>
                  <a:srgbClr val="FFFFFF"/>
                </a:highlight>
                <a:latin typeface="-apple-system"/>
              </a:rPr>
              <a:t>First 30 minutes – user-facing experiences</a:t>
            </a:r>
          </a:p>
          <a:p>
            <a:pPr indent="-457200"/>
            <a:r>
              <a:rPr lang="en-US" dirty="0">
                <a:solidFill>
                  <a:srgbClr val="1F2328"/>
                </a:solidFill>
                <a:highlight>
                  <a:srgbClr val="FFFFFF"/>
                </a:highlight>
                <a:latin typeface="-apple-system"/>
              </a:rPr>
              <a:t>Second 30 minutes – system-facing experiences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23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F744-D5CC-8656-46F3-387300CC9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NVIDIA Grace Hopper 200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68294-C627-3667-82C0-E9E4A3090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1175"/>
            <a:ext cx="6139375" cy="4497579"/>
          </a:xfrm>
        </p:spPr>
        <p:txBody>
          <a:bodyPr>
            <a:normAutofit/>
          </a:bodyPr>
          <a:lstStyle/>
          <a:p>
            <a:pPr indent="-457200"/>
            <a:r>
              <a:rPr lang="en-US" dirty="0">
                <a:solidFill>
                  <a:srgbClr val="1F2328"/>
                </a:solidFill>
                <a:highlight>
                  <a:srgbClr val="FFFFFF"/>
                </a:highlight>
                <a:latin typeface="-apple-system"/>
              </a:rPr>
              <a:t>Designed for “giant-scale” AI, HPC</a:t>
            </a:r>
          </a:p>
          <a:p>
            <a:pPr indent="-457200"/>
            <a:r>
              <a:rPr lang="en-US" dirty="0">
                <a:solidFill>
                  <a:srgbClr val="1F2328"/>
                </a:solidFill>
                <a:highlight>
                  <a:srgbClr val="FFFFFF"/>
                </a:highlight>
                <a:latin typeface="-apple-system"/>
              </a:rPr>
              <a:t>Combines Grace CPU w/ Hopper (H100) GPU via 900 GB/s </a:t>
            </a:r>
            <a:r>
              <a:rPr lang="en-US" dirty="0" err="1">
                <a:solidFill>
                  <a:srgbClr val="1F2328"/>
                </a:solidFill>
                <a:highlight>
                  <a:srgbClr val="FFFFFF"/>
                </a:highlight>
                <a:latin typeface="-apple-system"/>
              </a:rPr>
              <a:t>NVLink</a:t>
            </a:r>
            <a:endParaRPr lang="en-US" dirty="0">
              <a:solidFill>
                <a:srgbClr val="1F2328"/>
              </a:solidFill>
              <a:highlight>
                <a:srgbClr val="FFFFFF"/>
              </a:highlight>
              <a:latin typeface="-apple-system"/>
            </a:endParaRPr>
          </a:p>
          <a:p>
            <a:pPr indent="-457200"/>
            <a:r>
              <a:rPr lang="en-US" dirty="0">
                <a:solidFill>
                  <a:srgbClr val="1F2328"/>
                </a:solidFill>
                <a:highlight>
                  <a:srgbClr val="FFFFFF"/>
                </a:highlight>
                <a:latin typeface="-apple-system"/>
              </a:rPr>
              <a:t>3x memory, bandwidth vs stand-alone H100</a:t>
            </a:r>
          </a:p>
          <a:p>
            <a:pPr indent="-457200"/>
            <a:r>
              <a:rPr lang="en-US" dirty="0">
                <a:solidFill>
                  <a:srgbClr val="1F2328"/>
                </a:solidFill>
                <a:highlight>
                  <a:srgbClr val="FFFFFF"/>
                </a:highlight>
                <a:latin typeface="-apple-system"/>
              </a:rPr>
              <a:t>ARM-based instructions</a:t>
            </a:r>
          </a:p>
          <a:p>
            <a:pPr indent="-457200"/>
            <a:r>
              <a:rPr lang="en-US" dirty="0">
                <a:solidFill>
                  <a:srgbClr val="1F2328"/>
                </a:solidFill>
                <a:highlight>
                  <a:srgbClr val="FFFFFF"/>
                </a:highlight>
                <a:latin typeface="-apple-system"/>
              </a:rPr>
              <a:t>Multi-instance GPU (MIG) capable</a:t>
            </a:r>
            <a:endParaRPr lang="en-US" dirty="0"/>
          </a:p>
        </p:txBody>
      </p:sp>
      <p:pic>
        <p:nvPicPr>
          <p:cNvPr id="5" name="Picture 4" descr="A close-up of a computer chip&#10;&#10;Description automatically generated">
            <a:extLst>
              <a:ext uri="{FF2B5EF4-FFF2-40B4-BE49-F238E27FC236}">
                <a16:creationId xmlns:a16="http://schemas.microsoft.com/office/drawing/2014/main" id="{41A7D85B-16A7-48D9-B143-680AA7744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5858" y="365125"/>
            <a:ext cx="1873738" cy="13226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56738F-E58B-F8CB-1670-B264FC0B99C6}"/>
              </a:ext>
            </a:extLst>
          </p:cNvPr>
          <p:cNvSpPr txBox="1"/>
          <p:nvPr/>
        </p:nvSpPr>
        <p:spPr>
          <a:xfrm>
            <a:off x="4141333" y="5680977"/>
            <a:ext cx="78822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Source for image and specs: https://</a:t>
            </a:r>
            <a:r>
              <a:rPr lang="en-US" i="1" dirty="0" err="1"/>
              <a:t>www.nvidia.com</a:t>
            </a:r>
            <a:r>
              <a:rPr lang="en-US" i="1" dirty="0"/>
              <a:t>/</a:t>
            </a:r>
            <a:r>
              <a:rPr lang="en-US" i="1" dirty="0" err="1"/>
              <a:t>en</a:t>
            </a:r>
            <a:r>
              <a:rPr lang="en-US" i="1" dirty="0"/>
              <a:t>-us/data-center/grace-hopper-superchip/</a:t>
            </a:r>
          </a:p>
        </p:txBody>
      </p:sp>
      <p:pic>
        <p:nvPicPr>
          <p:cNvPr id="8" name="Picture 7" descr="A diagram of a computer chip&#10;&#10;Description automatically generated">
            <a:extLst>
              <a:ext uri="{FF2B5EF4-FFF2-40B4-BE49-F238E27FC236}">
                <a16:creationId xmlns:a16="http://schemas.microsoft.com/office/drawing/2014/main" id="{18B23E0B-6410-FB52-C747-2A9CF94F41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1179" y="2157091"/>
            <a:ext cx="5115246" cy="273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016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Possible user-facing discussion topics</a:t>
            </a:r>
            <a:endParaRPr dirty="0"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If you or your users used the GH200 yet, what has the experience been?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What workflows have worked best on the GH200s?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What workflows have not worked well on the GH200s?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What challenges and/or successes have you had with the ARM-based software on the GH200s?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What has been your experience with NVIDIA support?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endParaRPr lang="en-US"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199" y="365125"/>
            <a:ext cx="10894255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Possible system-facing discussion topics</a:t>
            </a:r>
            <a:endParaRPr dirty="0"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What were challenges of deploying the GH200 nodes?</a:t>
            </a:r>
          </a:p>
          <a:p>
            <a:pPr marL="965200" lvl="1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Provisioning challenges?</a:t>
            </a:r>
          </a:p>
          <a:p>
            <a:pPr marL="965200" lvl="1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Data center challenges?</a:t>
            </a:r>
          </a:p>
          <a:p>
            <a:pPr marL="965200" lvl="1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Networking challenges? 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How have the nodes performed once deployed?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r>
              <a:rPr lang="en-US" dirty="0"/>
              <a:t>What has been your experience with NVIDIA support?</a:t>
            </a:r>
          </a:p>
          <a:p>
            <a:pPr marL="508000" indent="-457200">
              <a:lnSpc>
                <a:spcPct val="115000"/>
              </a:lnSpc>
              <a:spcBef>
                <a:spcPts val="800"/>
              </a:spcBef>
              <a:buSzPts val="2800"/>
            </a:pPr>
            <a:endParaRPr lang="en-US"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59882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Survey and feedback</a:t>
            </a:r>
            <a:endParaRPr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 dirty="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 dirty="0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 dirty="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3" name="Picture 2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983AAC64-E355-5BED-7878-3C7333DDD1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9733" y="1355834"/>
            <a:ext cx="3943350" cy="39433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522</TotalTime>
  <Words>315</Words>
  <Application>Microsoft Macintosh PowerPoint</Application>
  <PresentationFormat>Widescreen</PresentationFormat>
  <Paragraphs>47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</vt:lpstr>
      <vt:lpstr>Arial Black</vt:lpstr>
      <vt:lpstr>Helvetica Neue</vt:lpstr>
      <vt:lpstr>Arial</vt:lpstr>
      <vt:lpstr>-apple-system</vt:lpstr>
      <vt:lpstr>Office Theme</vt:lpstr>
      <vt:lpstr>Experiences with the NVIDIA Grace Hopper architecture in HPC systems</vt:lpstr>
      <vt:lpstr>CURC Alpine: New User Seminar</vt:lpstr>
      <vt:lpstr>Overview</vt:lpstr>
      <vt:lpstr>The NVIDIA Grace Hopper 200</vt:lpstr>
      <vt:lpstr>Possible user-facing discussion topics</vt:lpstr>
      <vt:lpstr>Possible system-facing discussion topics</vt:lpstr>
      <vt:lpstr>Survey and 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Alpine: New User Seminar</dc:title>
  <dc:creator>Trevor Alan Hall</dc:creator>
  <cp:lastModifiedBy>Andrew Monaghan</cp:lastModifiedBy>
  <cp:revision>18</cp:revision>
  <dcterms:modified xsi:type="dcterms:W3CDTF">2024-05-20T14:39:54Z</dcterms:modified>
</cp:coreProperties>
</file>